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7" r:id="rId2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CA173C-6C0E-4861-8053-5E492529347E}" v="8" dt="2026-07-04T08:30:32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56B2D-3179-4706-8932-03F501767B57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BA247-D7BD-44E2-B969-FFB4834D5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46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D1695-B3FB-4A2E-B500-25D7B735B94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24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B53EC-A141-9C38-59D7-8C574AF66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9E423B-74B2-52DC-BB02-5AE16EF5C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C7920F-E8BD-6C9D-4F6E-EE920C4D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E7E8-6C4C-4B00-99F9-FA2B59326A3C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3A3AC5-DD26-5E28-AB1A-B16BD31D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3F15DC-84EC-18CB-F4F6-A21CE469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33A2-ACEE-47F7-828C-889E05DF5B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57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38D98-5B10-5D95-06D8-9266C12B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A594AF-4E63-A861-080C-6F4B4339E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636DD-07F4-A647-3E1B-2D626B4C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E7E8-6C4C-4B00-99F9-FA2B59326A3C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38F0BD-C476-BEE5-F80C-98D0559A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03454B-E422-111E-69C1-2C1FC0D8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33A2-ACEE-47F7-828C-889E05DF5B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6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59CDA3-F89B-82EF-9BCA-69EA3E447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2759A4-EC4B-27D8-4149-39167BA65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7EB3C5-A63E-7070-0AD5-5B114DE0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E7E8-6C4C-4B00-99F9-FA2B59326A3C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109728-13F1-C2B6-F5F1-37869269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6E2ABD-8B2F-E848-1CE6-2D5AE627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33A2-ACEE-47F7-828C-889E05DF5B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16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48A2F5-ADBF-CAA1-E046-DA373D68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495AF9-27DF-8565-9C36-EC5424F33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CDB888-A203-6F53-E99F-8185E5F0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E7E8-6C4C-4B00-99F9-FA2B59326A3C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58D63E-A503-C7A6-99E7-6B9879595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959C3-0764-9092-F642-65C4469A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33A2-ACEE-47F7-828C-889E05DF5B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56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685000-53F6-C1D1-1C94-6B18113C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99BAD7-B66A-DE1E-68B0-133FA9DE1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C0252D-33C0-9656-8230-AB38AA94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E7E8-6C4C-4B00-99F9-FA2B59326A3C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3E66E8-DD0E-D5D7-71C2-4505F8E2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2B4EF0-23E4-D1DE-A4FA-639F000A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33A2-ACEE-47F7-828C-889E05DF5B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17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973D0-8D98-2BA9-79F9-D0FA0449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DD69F0-EF81-23EF-7D06-1C84013CD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208212-651D-9DF1-6DAC-2ACAD9D4F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E6D183-B6A0-5E11-7D97-66BBEECA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E7E8-6C4C-4B00-99F9-FA2B59326A3C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114A2B-64C3-8359-6EC1-C8D6E6C8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AB07AF-7DC0-7698-3761-33E6B694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33A2-ACEE-47F7-828C-889E05DF5B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76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14367-D7AF-E62E-446A-857DD0E2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A2D584-C19A-CFA9-2C2D-230E7A33E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938B9E-3E15-D9A9-C81B-C12A6010D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A01F54-CF31-B165-EE83-FB8E9AC9C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62B17D-BD3B-EA00-809A-4C745CBD3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9EA1B5-7838-97E0-823A-A38B8300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E7E8-6C4C-4B00-99F9-FA2B59326A3C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4E004C-E57B-7335-07EB-4EFA448E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CDBD9D-F268-DB80-F3B0-873B672F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33A2-ACEE-47F7-828C-889E05DF5B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19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78AC8-FA4D-1011-49AD-BC9D0251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B81F14-E720-3879-ED57-E72C4E3C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E7E8-6C4C-4B00-99F9-FA2B59326A3C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8996B3-23FD-3BBE-B1F4-233BC852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8FD36F-4BEE-8DB0-9DA7-DD3D2CA1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33A2-ACEE-47F7-828C-889E05DF5B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34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E5C0AA-AEB7-6099-58FD-7D8C1428E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E7E8-6C4C-4B00-99F9-FA2B59326A3C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8D264B-8F45-FBD7-DCCC-5EAB85A9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B71CA8-6AB2-FAC8-49EA-D135621A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33A2-ACEE-47F7-828C-889E05DF5B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3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45F09-D8B3-3A0C-048A-FCF5CF94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2042C1-BE24-9330-C313-256ADA3D2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1BCD4A-42E3-D9CA-8BE5-05396339B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FA31BD-8D70-2FE8-05A1-583B11A6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E7E8-6C4C-4B00-99F9-FA2B59326A3C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7E8CFC-9753-3737-A04D-F059A430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A61E4D-F9BE-68B7-B40D-231213F7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33A2-ACEE-47F7-828C-889E05DF5B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09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13FB4-4719-0883-1BE0-1A8C518C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3F65A9-E391-1BA6-B76E-669590A84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FA2D70-5A03-38C7-BEDF-AB8CF8968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E91EEE-3B13-111B-D912-4A63388E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E7E8-6C4C-4B00-99F9-FA2B59326A3C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8A3354-F728-BB77-A75B-572ABAC8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F77102-691A-09FF-2804-78FAB32F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33A2-ACEE-47F7-828C-889E05DF5B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03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A759E-E618-C46D-D80C-24F8F024E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8E7BB-FE9B-04E9-BCFD-2AF78197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3861F2-E503-CBD5-399A-509C1B6B2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F9E7E8-6C4C-4B00-99F9-FA2B59326A3C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02C80E-5FE2-19B6-6D0A-4DBD907FE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9068DF-B2E2-917F-7971-6F3E1B926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C533A2-ACEE-47F7-828C-889E05DF5B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41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5ECE46E0-5049-9D72-E539-B95D8186D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335" y="5659737"/>
            <a:ext cx="1572980" cy="1157978"/>
          </a:xfrm>
          <a:prstGeom prst="rect">
            <a:avLst/>
          </a:prstGeom>
        </p:spPr>
      </p:pic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87931"/>
              </p:ext>
            </p:extLst>
          </p:nvPr>
        </p:nvGraphicFramePr>
        <p:xfrm>
          <a:off x="1121790" y="5653363"/>
          <a:ext cx="10939146" cy="1162594"/>
        </p:xfrm>
        <a:graphic>
          <a:graphicData uri="http://schemas.openxmlformats.org/drawingml/2006/table">
            <a:tbl>
              <a:tblPr/>
              <a:tblGrid>
                <a:gridCol w="1527142">
                  <a:extLst>
                    <a:ext uri="{9D8B030D-6E8A-4147-A177-3AD203B41FA5}">
                      <a16:colId xmlns:a16="http://schemas.microsoft.com/office/drawing/2014/main" val="4049815366"/>
                    </a:ext>
                  </a:extLst>
                </a:gridCol>
                <a:gridCol w="1602557">
                  <a:extLst>
                    <a:ext uri="{9D8B030D-6E8A-4147-A177-3AD203B41FA5}">
                      <a16:colId xmlns:a16="http://schemas.microsoft.com/office/drawing/2014/main" val="2121578744"/>
                    </a:ext>
                  </a:extLst>
                </a:gridCol>
                <a:gridCol w="1564849">
                  <a:extLst>
                    <a:ext uri="{9D8B030D-6E8A-4147-A177-3AD203B41FA5}">
                      <a16:colId xmlns:a16="http://schemas.microsoft.com/office/drawing/2014/main" val="2775584881"/>
                    </a:ext>
                  </a:extLst>
                </a:gridCol>
                <a:gridCol w="1583703">
                  <a:extLst>
                    <a:ext uri="{9D8B030D-6E8A-4147-A177-3AD203B41FA5}">
                      <a16:colId xmlns:a16="http://schemas.microsoft.com/office/drawing/2014/main" val="2483012128"/>
                    </a:ext>
                  </a:extLst>
                </a:gridCol>
                <a:gridCol w="1562859">
                  <a:extLst>
                    <a:ext uri="{9D8B030D-6E8A-4147-A177-3AD203B41FA5}">
                      <a16:colId xmlns:a16="http://schemas.microsoft.com/office/drawing/2014/main" val="4293200011"/>
                    </a:ext>
                  </a:extLst>
                </a:gridCol>
                <a:gridCol w="1576267">
                  <a:extLst>
                    <a:ext uri="{9D8B030D-6E8A-4147-A177-3AD203B41FA5}">
                      <a16:colId xmlns:a16="http://schemas.microsoft.com/office/drawing/2014/main" val="4171197331"/>
                    </a:ext>
                  </a:extLst>
                </a:gridCol>
                <a:gridCol w="1521769">
                  <a:extLst>
                    <a:ext uri="{9D8B030D-6E8A-4147-A177-3AD203B41FA5}">
                      <a16:colId xmlns:a16="http://schemas.microsoft.com/office/drawing/2014/main" val="1688832442"/>
                    </a:ext>
                  </a:extLst>
                </a:gridCol>
              </a:tblGrid>
              <a:tr h="356027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bg1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20h15</a:t>
                      </a:r>
                      <a:endParaRPr lang="fr-FR" sz="1200" b="1" i="0" kern="1200" dirty="0">
                        <a:solidFill>
                          <a:srgbClr val="B12963"/>
                        </a:solidFill>
                        <a:latin typeface="Verona-Serial DB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Le train sifflera 3 fois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Au Cinéma</a:t>
                      </a:r>
                      <a:endParaRPr lang="fr-FR" sz="12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bg1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>
                        <a:solidFill>
                          <a:schemeClr val="bg1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>
                        <a:solidFill>
                          <a:schemeClr val="bg1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>
                        <a:solidFill>
                          <a:schemeClr val="bg1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>
                        <a:solidFill>
                          <a:schemeClr val="bg1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bg1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20h15</a:t>
                      </a:r>
                      <a:endParaRPr lang="fr-FR" sz="1100" b="0" i="0" kern="1200" dirty="0">
                        <a:solidFill>
                          <a:schemeClr val="bg1"/>
                        </a:solidFill>
                        <a:latin typeface="Verona-Serial DB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dirty="0">
                        <a:solidFill>
                          <a:schemeClr val="bg1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20h15</a:t>
                      </a:r>
                      <a:endParaRPr lang="fr-FR" sz="1200" b="1" i="0" kern="1200" dirty="0">
                        <a:solidFill>
                          <a:srgbClr val="B12963"/>
                        </a:solidFill>
                        <a:latin typeface="Verona-Serial DB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Cape Fear 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Au Cinéma</a:t>
                      </a:r>
                      <a:endParaRPr lang="fr-FR" sz="12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20h15</a:t>
                      </a:r>
                      <a:endParaRPr lang="fr-FR" sz="1200" b="1" i="0" kern="1200" dirty="0">
                        <a:solidFill>
                          <a:srgbClr val="B12963"/>
                        </a:solidFill>
                        <a:latin typeface="Verona-Serial DB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Légendes d’automne 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Au Cinéma</a:t>
                      </a:r>
                      <a:endParaRPr lang="fr-FR" sz="12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bg1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B12963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B12963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B12963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20h15</a:t>
                      </a:r>
                      <a:endParaRPr lang="fr-FR" sz="1200" b="1" i="0" kern="1200" dirty="0">
                        <a:solidFill>
                          <a:srgbClr val="B12963"/>
                        </a:solidFill>
                        <a:latin typeface="Verona-Serial DB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fr-FR" sz="1200" b="0" i="0" kern="1200" dirty="0" err="1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family</a:t>
                      </a:r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 plan 2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Au Cinéma</a:t>
                      </a:r>
                      <a:endParaRPr lang="fr-FR" sz="12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729085"/>
                  </a:ext>
                </a:extLst>
              </a:tr>
            </a:tbl>
          </a:graphicData>
        </a:graphic>
      </p:graphicFrame>
      <p:pic>
        <p:nvPicPr>
          <p:cNvPr id="20" name="Image 19">
            <a:extLst>
              <a:ext uri="{FF2B5EF4-FFF2-40B4-BE49-F238E27FC236}">
                <a16:creationId xmlns:a16="http://schemas.microsoft.com/office/drawing/2014/main" id="{7997329B-024A-EB71-A030-CD10E9A36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36" y="5653362"/>
            <a:ext cx="1525321" cy="1162594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43B7F7AA-146D-0D23-7E81-DFE122597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295" y="2598315"/>
            <a:ext cx="498469" cy="28090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914D8F41-9A93-EA38-957B-23C4361EC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7886" y="1908751"/>
            <a:ext cx="1552097" cy="20986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287B949-BC1D-3C51-6DF7-FF8EA1581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8679" y="3987987"/>
            <a:ext cx="1579207" cy="16643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0294333-892F-FEA9-77F8-CCA700E640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5314" y="3993909"/>
            <a:ext cx="1563687" cy="162599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74625AB-1467-D1E3-B5C5-2E2DF09278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6330" y="3999924"/>
            <a:ext cx="1598753" cy="165981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FB5A54E3-19FB-96E8-BE64-19F7CC0497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6141" y="1899433"/>
            <a:ext cx="1540149" cy="1069938"/>
          </a:xfrm>
          <a:prstGeom prst="rect">
            <a:avLst/>
          </a:prstGeom>
        </p:spPr>
      </p:pic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C8888069-95B1-8A03-7C55-684F5372D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034412"/>
              </p:ext>
            </p:extLst>
          </p:nvPr>
        </p:nvGraphicFramePr>
        <p:xfrm>
          <a:off x="1111287" y="3995355"/>
          <a:ext cx="10955022" cy="1664382"/>
        </p:xfrm>
        <a:graphic>
          <a:graphicData uri="http://schemas.openxmlformats.org/drawingml/2006/table">
            <a:tbl>
              <a:tblPr/>
              <a:tblGrid>
                <a:gridCol w="1536569">
                  <a:extLst>
                    <a:ext uri="{9D8B030D-6E8A-4147-A177-3AD203B41FA5}">
                      <a16:colId xmlns:a16="http://schemas.microsoft.com/office/drawing/2014/main" val="72963750"/>
                    </a:ext>
                  </a:extLst>
                </a:gridCol>
                <a:gridCol w="1593130">
                  <a:extLst>
                    <a:ext uri="{9D8B030D-6E8A-4147-A177-3AD203B41FA5}">
                      <a16:colId xmlns:a16="http://schemas.microsoft.com/office/drawing/2014/main" val="947173074"/>
                    </a:ext>
                  </a:extLst>
                </a:gridCol>
                <a:gridCol w="1564849">
                  <a:extLst>
                    <a:ext uri="{9D8B030D-6E8A-4147-A177-3AD203B41FA5}">
                      <a16:colId xmlns:a16="http://schemas.microsoft.com/office/drawing/2014/main" val="777071742"/>
                    </a:ext>
                  </a:extLst>
                </a:gridCol>
                <a:gridCol w="1574277">
                  <a:extLst>
                    <a:ext uri="{9D8B030D-6E8A-4147-A177-3AD203B41FA5}">
                      <a16:colId xmlns:a16="http://schemas.microsoft.com/office/drawing/2014/main" val="2010956519"/>
                    </a:ext>
                  </a:extLst>
                </a:gridCol>
                <a:gridCol w="1583703">
                  <a:extLst>
                    <a:ext uri="{9D8B030D-6E8A-4147-A177-3AD203B41FA5}">
                      <a16:colId xmlns:a16="http://schemas.microsoft.com/office/drawing/2014/main" val="1138914871"/>
                    </a:ext>
                  </a:extLst>
                </a:gridCol>
                <a:gridCol w="1564849">
                  <a:extLst>
                    <a:ext uri="{9D8B030D-6E8A-4147-A177-3AD203B41FA5}">
                      <a16:colId xmlns:a16="http://schemas.microsoft.com/office/drawing/2014/main" val="2745435142"/>
                    </a:ext>
                  </a:extLst>
                </a:gridCol>
                <a:gridCol w="1537645">
                  <a:extLst>
                    <a:ext uri="{9D8B030D-6E8A-4147-A177-3AD203B41FA5}">
                      <a16:colId xmlns:a16="http://schemas.microsoft.com/office/drawing/2014/main" val="2074783783"/>
                    </a:ext>
                  </a:extLst>
                </a:gridCol>
              </a:tblGrid>
              <a:tr h="1664382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B12963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B12963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17h00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Le Bureau des Légendes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Au Cinéma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rgbClr val="002060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12963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17h00 - 18h00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ona-Serial DB" pitchFamily="2" charset="0"/>
                          <a:ea typeface="+mn-ea"/>
                          <a:cs typeface="+mn-cs"/>
                        </a:rPr>
                        <a:t>Méditation sonore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+mn-cs"/>
                        </a:rPr>
                        <a:t>Christophe au Cinéma</a:t>
                      </a: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18h15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Le train sifflera 3 fois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+mn-cs"/>
                        </a:rPr>
                        <a:t>au Cinéma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17h00 – 18h00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Médit’/ Qi Gong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Christophe à l’Atelier</a:t>
                      </a: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17h00</a:t>
                      </a:r>
                      <a:endParaRPr lang="fr-FR" sz="1000" b="1" i="0" kern="1200" dirty="0">
                        <a:solidFill>
                          <a:srgbClr val="B12963"/>
                        </a:solidFill>
                        <a:latin typeface="Verona-Serial DB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Marathon man 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au Cinéma</a:t>
                      </a: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</a:pP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</a:pPr>
                      <a:endParaRPr lang="fr-FR" sz="105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</a:pPr>
                      <a:r>
                        <a:rPr lang="fr-FR" sz="105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16h00 – 18h00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Peinture 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Marie au salon de th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é </a:t>
                      </a: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</a:pP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</a:pP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16h00 – 17h00</a:t>
                      </a:r>
                      <a:endParaRPr lang="fr-FR" sz="1000" b="1" i="0" kern="1200" dirty="0">
                        <a:solidFill>
                          <a:srgbClr val="B12963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tx2"/>
                          </a:solidFill>
                          <a:effectLst/>
                          <a:latin typeface="Verona-Serial DB" pitchFamily="2" charset="0"/>
                          <a:ea typeface="+mn-ea"/>
                          <a:cs typeface="+mn-cs"/>
                        </a:rPr>
                        <a:t>Activité adaptée personnalisée 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+mn-cs"/>
                        </a:rPr>
                        <a:t>Christophe à l’Atelier</a:t>
                      </a:r>
                    </a:p>
                    <a:p>
                      <a:pPr algn="ctr" fontAlgn="auto">
                        <a:lnSpc>
                          <a:spcPct val="100000"/>
                        </a:lnSpc>
                      </a:pP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</a:pPr>
                      <a:r>
                        <a:rPr lang="fr-FR" sz="10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17h30-18h30</a:t>
                      </a:r>
                    </a:p>
                    <a:p>
                      <a:pPr marL="0" algn="ctr" defTabSz="128016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Qi Gong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+mn-cs"/>
                        </a:rPr>
                        <a:t>Christophe à l’Atelier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</a:pPr>
                      <a:endParaRPr lang="fr-FR" sz="11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</a:pPr>
                      <a:endParaRPr lang="fr-FR" sz="1100" b="0" kern="1200" dirty="0">
                        <a:solidFill>
                          <a:schemeClr val="bg1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</a:pPr>
                      <a:endParaRPr lang="fr-FR" sz="1100" b="0" kern="1200" dirty="0">
                        <a:solidFill>
                          <a:schemeClr val="bg1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</a:pPr>
                      <a:endParaRPr lang="fr-FR" sz="1100" b="0" kern="1200" dirty="0">
                        <a:solidFill>
                          <a:schemeClr val="bg1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</a:pPr>
                      <a:endParaRPr lang="fr-FR" sz="1100" b="0" kern="1200" dirty="0">
                        <a:solidFill>
                          <a:schemeClr val="bg1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</a:pPr>
                      <a:r>
                        <a:rPr lang="fr-FR" sz="1100" b="0" kern="1200" dirty="0">
                          <a:solidFill>
                            <a:schemeClr val="bg1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17h ou 20h15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</a:rPr>
                        <a:t>14h00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Concert de musique classique :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 « Alain </a:t>
                      </a:r>
                      <a:r>
                        <a:rPr lang="fr-FR" sz="1100" b="0" i="0" kern="1200" dirty="0" err="1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Altinoglu</a:t>
                      </a:r>
                      <a:r>
                        <a:rPr lang="fr-FR" sz="1100" b="0" i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 et Stéphane </a:t>
                      </a:r>
                      <a:r>
                        <a:rPr lang="fr-FR" sz="1100" b="0" i="0" kern="1200" dirty="0" err="1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Degout</a:t>
                      </a:r>
                      <a:r>
                        <a:rPr lang="fr-FR" sz="1100" b="0" i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 » 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2"/>
                          </a:solidFill>
                          <a:latin typeface="Wigrum" panose="02000000000000000000" pitchFamily="50" charset="0"/>
                        </a:rPr>
                        <a:t>Au cinéma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440331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B302DA2-0B7A-BE0F-7CF6-65A27127D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94351"/>
              </p:ext>
            </p:extLst>
          </p:nvPr>
        </p:nvGraphicFramePr>
        <p:xfrm>
          <a:off x="1108176" y="1908751"/>
          <a:ext cx="10977961" cy="2084614"/>
        </p:xfrm>
        <a:graphic>
          <a:graphicData uri="http://schemas.openxmlformats.org/drawingml/2006/table">
            <a:tbl>
              <a:tblPr/>
              <a:tblGrid>
                <a:gridCol w="1527142">
                  <a:extLst>
                    <a:ext uri="{9D8B030D-6E8A-4147-A177-3AD203B41FA5}">
                      <a16:colId xmlns:a16="http://schemas.microsoft.com/office/drawing/2014/main" val="72963750"/>
                    </a:ext>
                  </a:extLst>
                </a:gridCol>
                <a:gridCol w="1597083">
                  <a:extLst>
                    <a:ext uri="{9D8B030D-6E8A-4147-A177-3AD203B41FA5}">
                      <a16:colId xmlns:a16="http://schemas.microsoft.com/office/drawing/2014/main" val="947173074"/>
                    </a:ext>
                  </a:extLst>
                </a:gridCol>
                <a:gridCol w="1560896">
                  <a:extLst>
                    <a:ext uri="{9D8B030D-6E8A-4147-A177-3AD203B41FA5}">
                      <a16:colId xmlns:a16="http://schemas.microsoft.com/office/drawing/2014/main" val="777071742"/>
                    </a:ext>
                  </a:extLst>
                </a:gridCol>
                <a:gridCol w="1583703">
                  <a:extLst>
                    <a:ext uri="{9D8B030D-6E8A-4147-A177-3AD203B41FA5}">
                      <a16:colId xmlns:a16="http://schemas.microsoft.com/office/drawing/2014/main" val="2010956519"/>
                    </a:ext>
                  </a:extLst>
                </a:gridCol>
                <a:gridCol w="1574277">
                  <a:extLst>
                    <a:ext uri="{9D8B030D-6E8A-4147-A177-3AD203B41FA5}">
                      <a16:colId xmlns:a16="http://schemas.microsoft.com/office/drawing/2014/main" val="1138914871"/>
                    </a:ext>
                  </a:extLst>
                </a:gridCol>
                <a:gridCol w="1569036">
                  <a:extLst>
                    <a:ext uri="{9D8B030D-6E8A-4147-A177-3AD203B41FA5}">
                      <a16:colId xmlns:a16="http://schemas.microsoft.com/office/drawing/2014/main" val="2745435142"/>
                    </a:ext>
                  </a:extLst>
                </a:gridCol>
                <a:gridCol w="1565824">
                  <a:extLst>
                    <a:ext uri="{9D8B030D-6E8A-4147-A177-3AD203B41FA5}">
                      <a16:colId xmlns:a16="http://schemas.microsoft.com/office/drawing/2014/main" val="2066583044"/>
                    </a:ext>
                  </a:extLst>
                </a:gridCol>
              </a:tblGrid>
              <a:tr h="1479543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14h00 – 15h30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Théâtre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Angélique à l’Atelier</a:t>
                      </a:r>
                      <a:endParaRPr lang="fr-FR" sz="105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16h00 – 17h00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Posture &amp; équilibre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Christophe à l’Atelier</a:t>
                      </a:r>
                      <a:endParaRPr lang="fr-FR" sz="105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12963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15h30</a:t>
                      </a: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12963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12963"/>
                        </a:solidFill>
                        <a:effectLst/>
                        <a:uLnTx/>
                        <a:uFillTx/>
                        <a:latin typeface="Verona-Serial DB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+mn-cs"/>
                        </a:rPr>
                        <a:t>Conférence : </a:t>
                      </a:r>
                    </a:p>
                    <a:p>
                      <a:pPr algn="ctr"/>
                      <a:r>
                        <a:rPr lang="fr-FR" sz="1050" i="1" kern="1200" dirty="0">
                          <a:solidFill>
                            <a:srgbClr val="002060"/>
                          </a:solidFill>
                          <a:effectLst/>
                          <a:latin typeface="Verona-Serial DB" pitchFamily="2" charset="0"/>
                          <a:ea typeface="+mn-ea"/>
                          <a:cs typeface="+mn-cs"/>
                        </a:rPr>
                        <a:t>Le Douanier Rousseau </a:t>
                      </a:r>
                      <a:r>
                        <a:rPr lang="fr-FR" sz="1000" b="0" i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+mn-cs"/>
                        </a:rPr>
                        <a:t>Maxime au Cinéma</a:t>
                      </a:r>
                    </a:p>
                    <a:p>
                      <a:pPr algn="ctr"/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fr-FR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12963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12963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15h30 – 16h30</a:t>
                      </a:r>
                      <a:endParaRPr kumimoji="0" lang="fr-F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12963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Sport adapté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+mn-cs"/>
                        </a:rPr>
                        <a:t>Elise à l’Atelier 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+mn-cs"/>
                        </a:rPr>
                        <a:t>15h00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+mn-cs"/>
                        </a:rPr>
                        <a:t>Secret d’histoire : 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ona-Serial DB" pitchFamily="2" charset="0"/>
                          <a:ea typeface="+mn-ea"/>
                          <a:cs typeface="+mn-cs"/>
                        </a:rPr>
                        <a:t>Paris story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erona-Serial DB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+mn-cs"/>
                        </a:rPr>
                        <a:t>Au Cinéma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12963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15h30 – 16h30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Bilan Santé, forme &amp; bien-être 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fr-FR" sz="1000" b="0" i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+mn-cs"/>
                        </a:rPr>
                        <a:t>hristophe au Barbarella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13h30 – 14h30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Assouplissement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Christophe à l’Atelier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14h45 – 15h45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Gymnastique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 sur chaise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Christophe à l’Atelier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12963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15h00 – 16h30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Instant philo : 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« Pourquoi la musique nous touche t-elle autant  ? »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Delphine au salon de thé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</a:endParaRPr>
                    </a:p>
                    <a:p>
                      <a:pPr algn="ctr"/>
                      <a:endParaRPr lang="fr-FR" sz="10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</a:endParaRPr>
                    </a:p>
                    <a:p>
                      <a:pPr algn="ctr"/>
                      <a:r>
                        <a:rPr lang="fr-FR" sz="1000" b="1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</a:rPr>
                        <a:t>15h00 </a:t>
                      </a:r>
                    </a:p>
                    <a:p>
                      <a:pPr algn="ctr"/>
                      <a:r>
                        <a:rPr lang="fr-FR" sz="1200" b="0" i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+mn-cs"/>
                        </a:rPr>
                        <a:t>Secret d’Histoire : </a:t>
                      </a:r>
                      <a:endParaRPr lang="fr-FR" sz="1100" b="0" i="0" kern="1200" dirty="0">
                        <a:solidFill>
                          <a:srgbClr val="002060"/>
                        </a:solidFill>
                        <a:latin typeface="Verona-Serial DB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Verona-Serial DB" pitchFamily="2" charset="0"/>
                          <a:ea typeface="+mn-ea"/>
                          <a:cs typeface="+mn-cs"/>
                        </a:rPr>
                        <a:t>La marquise de Brinvilliers et l'affaire des poisons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au Cinéma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>
                          <a:solidFill>
                            <a:schemeClr val="bg1"/>
                          </a:solidFill>
                          <a:latin typeface="Wigrum" panose="02000000000000000000" pitchFamily="50" charset="0"/>
                        </a:rPr>
                        <a:t>13h00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440331"/>
                  </a:ext>
                </a:extLst>
              </a:tr>
            </a:tbl>
          </a:graphicData>
        </a:graphic>
      </p:graphicFrame>
      <p:pic>
        <p:nvPicPr>
          <p:cNvPr id="50" name="Image 49">
            <a:extLst>
              <a:ext uri="{FF2B5EF4-FFF2-40B4-BE49-F238E27FC236}">
                <a16:creationId xmlns:a16="http://schemas.microsoft.com/office/drawing/2014/main" id="{BAA5E91E-00BF-02BA-769D-0DE0886FD9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9161" y="280695"/>
            <a:ext cx="1505710" cy="162078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C76E65E5-A3E9-FFAF-1B32-FB4376813C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4575" y="150911"/>
            <a:ext cx="1564105" cy="1750566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C46647AB-D2AF-64F3-586C-A913D73F75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45083" y="200542"/>
            <a:ext cx="1551657" cy="170165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278360"/>
              </p:ext>
            </p:extLst>
          </p:nvPr>
        </p:nvGraphicFramePr>
        <p:xfrm>
          <a:off x="1121850" y="54856"/>
          <a:ext cx="10966322" cy="1863634"/>
        </p:xfrm>
        <a:graphic>
          <a:graphicData uri="http://schemas.openxmlformats.org/drawingml/2006/table">
            <a:tbl>
              <a:tblPr/>
              <a:tblGrid>
                <a:gridCol w="1521525">
                  <a:extLst>
                    <a:ext uri="{9D8B030D-6E8A-4147-A177-3AD203B41FA5}">
                      <a16:colId xmlns:a16="http://schemas.microsoft.com/office/drawing/2014/main" val="4049815366"/>
                    </a:ext>
                  </a:extLst>
                </a:gridCol>
                <a:gridCol w="1587332">
                  <a:extLst>
                    <a:ext uri="{9D8B030D-6E8A-4147-A177-3AD203B41FA5}">
                      <a16:colId xmlns:a16="http://schemas.microsoft.com/office/drawing/2014/main" val="2121578744"/>
                    </a:ext>
                  </a:extLst>
                </a:gridCol>
                <a:gridCol w="1559154">
                  <a:extLst>
                    <a:ext uri="{9D8B030D-6E8A-4147-A177-3AD203B41FA5}">
                      <a16:colId xmlns:a16="http://schemas.microsoft.com/office/drawing/2014/main" val="2775584881"/>
                    </a:ext>
                  </a:extLst>
                </a:gridCol>
                <a:gridCol w="1568548">
                  <a:extLst>
                    <a:ext uri="{9D8B030D-6E8A-4147-A177-3AD203B41FA5}">
                      <a16:colId xmlns:a16="http://schemas.microsoft.com/office/drawing/2014/main" val="2483012128"/>
                    </a:ext>
                  </a:extLst>
                </a:gridCol>
                <a:gridCol w="1587332">
                  <a:extLst>
                    <a:ext uri="{9D8B030D-6E8A-4147-A177-3AD203B41FA5}">
                      <a16:colId xmlns:a16="http://schemas.microsoft.com/office/drawing/2014/main" val="4293200011"/>
                    </a:ext>
                  </a:extLst>
                </a:gridCol>
                <a:gridCol w="1577939">
                  <a:extLst>
                    <a:ext uri="{9D8B030D-6E8A-4147-A177-3AD203B41FA5}">
                      <a16:colId xmlns:a16="http://schemas.microsoft.com/office/drawing/2014/main" val="4171197331"/>
                    </a:ext>
                  </a:extLst>
                </a:gridCol>
                <a:gridCol w="1564492">
                  <a:extLst>
                    <a:ext uri="{9D8B030D-6E8A-4147-A177-3AD203B41FA5}">
                      <a16:colId xmlns:a16="http://schemas.microsoft.com/office/drawing/2014/main" val="1688832442"/>
                    </a:ext>
                  </a:extLst>
                </a:gridCol>
              </a:tblGrid>
              <a:tr h="1863161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200" dirty="0">
                        <a:solidFill>
                          <a:srgbClr val="000B10"/>
                        </a:solidFill>
                        <a:latin typeface="Wigrum" panose="02000000000000000000" pitchFamily="50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200" dirty="0">
                        <a:solidFill>
                          <a:srgbClr val="000B10"/>
                        </a:solidFill>
                        <a:latin typeface="Wigrum" panose="02000000000000000000" pitchFamily="50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09h00 – 10h00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Sport adapté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Elise à l’Atelier</a:t>
                      </a:r>
                      <a:endParaRPr lang="fr-FR" sz="1000" b="1" kern="1200" dirty="0">
                        <a:solidFill>
                          <a:srgbClr val="002060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chemeClr val="tx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10h00 – 11h00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Renforcement musculaire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 err="1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Hélene</a:t>
                      </a:r>
                      <a:r>
                        <a:rPr lang="fr-FR" sz="1000" b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 à l’Atelier</a:t>
                      </a:r>
                      <a:endParaRPr lang="fr-FR" sz="1000" b="1" kern="1200" dirty="0">
                        <a:solidFill>
                          <a:srgbClr val="002060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200" dirty="0">
                        <a:solidFill>
                          <a:srgbClr val="000B10"/>
                        </a:solidFill>
                        <a:latin typeface="Wigrum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65314" marR="65314" marT="32657" marB="32657">
                    <a:lnL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08h45 – 09h45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Gymnastique chaise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Christophe à l’Atelier</a:t>
                      </a:r>
                      <a:endParaRPr lang="fr-FR" sz="900" b="0" kern="1200" dirty="0">
                        <a:solidFill>
                          <a:srgbClr val="002060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</a:pPr>
                      <a:r>
                        <a:rPr lang="fr-FR" sz="10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10h00 - 11h00</a:t>
                      </a:r>
                    </a:p>
                    <a:p>
                      <a:pPr marL="0" algn="ctr" defTabSz="128016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Gym Douce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+mn-cs"/>
                        </a:rPr>
                        <a:t>Myriam à l’Atelier</a:t>
                      </a:r>
                      <a:endParaRPr lang="fr-FR" sz="900" b="0" kern="1200" dirty="0">
                        <a:solidFill>
                          <a:srgbClr val="002060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11h00 – 12h00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Qi Gong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Christophe au </a:t>
                      </a:r>
                      <a:r>
                        <a:rPr kumimoji="0" lang="fr-FR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Rooftop</a:t>
                      </a: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200" dirty="0">
                        <a:solidFill>
                          <a:srgbClr val="002060"/>
                        </a:solidFill>
                        <a:latin typeface="Wigrum" panose="02000000000000000000" pitchFamily="50" charset="0"/>
                        <a:ea typeface="+mn-ea"/>
                        <a:cs typeface="+mn-cs"/>
                      </a:endParaRPr>
                    </a:p>
                    <a:p>
                      <a:pPr marL="0" algn="ctr" defTabSz="1280160" rtl="0" eaLnBrk="1" latinLnBrk="0" hangingPunct="1">
                        <a:lnSpc>
                          <a:spcPct val="100000"/>
                        </a:lnSpc>
                      </a:pPr>
                      <a:endParaRPr lang="fr-FR" sz="900" b="0" i="0" kern="1200" dirty="0">
                        <a:solidFill>
                          <a:srgbClr val="002060"/>
                        </a:solidFill>
                        <a:latin typeface="Wigrum" panose="02000000000000000000" pitchFamily="50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12963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10h00 - 11h00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12963"/>
                        </a:solidFill>
                        <a:effectLst/>
                        <a:uLnTx/>
                        <a:uFillTx/>
                        <a:latin typeface="Verona-Serial DB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Pilate</a:t>
                      </a:r>
                      <a:endParaRPr lang="fr-FR" sz="1200" b="0" i="0" kern="1200" dirty="0">
                        <a:solidFill>
                          <a:srgbClr val="002060"/>
                        </a:solidFill>
                        <a:latin typeface="Wigrum" panose="02000000000000000000" pitchFamily="50" charset="0"/>
                        <a:ea typeface="+mn-ea"/>
                        <a:cs typeface="+mn-cs"/>
                      </a:endParaRPr>
                    </a:p>
                    <a:p>
                      <a:pPr marL="0" algn="ctr" defTabSz="128016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000" b="0" i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+mn-cs"/>
                        </a:rPr>
                        <a:t>Myriam à l’Atelier</a:t>
                      </a:r>
                    </a:p>
                    <a:p>
                      <a:pPr marL="0" algn="ctr" defTabSz="1280160" rtl="0" eaLnBrk="1" latinLnBrk="0" hangingPunct="1">
                        <a:lnSpc>
                          <a:spcPct val="100000"/>
                        </a:lnSpc>
                      </a:pPr>
                      <a:endParaRPr lang="fr-FR" sz="900" b="0" i="0" kern="1200" dirty="0">
                        <a:solidFill>
                          <a:srgbClr val="002060"/>
                        </a:solidFill>
                        <a:latin typeface="Wigrum" panose="02000000000000000000" pitchFamily="50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12963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11h00 - 12h00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12963"/>
                        </a:solidFill>
                        <a:effectLst/>
                        <a:uLnTx/>
                        <a:uFillTx/>
                        <a:latin typeface="Verona-Serial DB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Pilate</a:t>
                      </a:r>
                      <a:endParaRPr lang="fr-FR" sz="1200" b="0" i="0" kern="1200" dirty="0">
                        <a:solidFill>
                          <a:srgbClr val="002060"/>
                        </a:solidFill>
                        <a:latin typeface="Wigrum" panose="02000000000000000000" pitchFamily="50" charset="0"/>
                        <a:ea typeface="+mn-ea"/>
                        <a:cs typeface="+mn-cs"/>
                      </a:endParaRPr>
                    </a:p>
                    <a:p>
                      <a:pPr marL="0" algn="ctr" defTabSz="128016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000" b="0" i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+mn-cs"/>
                        </a:rPr>
                        <a:t>Myriam à l’Atelier</a:t>
                      </a:r>
                      <a:endParaRPr lang="fr-FR" sz="900" b="0" i="0" kern="1200" dirty="0">
                        <a:solidFill>
                          <a:srgbClr val="002060"/>
                        </a:solidFill>
                        <a:latin typeface="Wigrum" panose="02000000000000000000" pitchFamily="50" charset="0"/>
                        <a:ea typeface="+mn-ea"/>
                        <a:cs typeface="+mn-cs"/>
                      </a:endParaRPr>
                    </a:p>
                    <a:p>
                      <a:pPr marL="0" algn="ctr" defTabSz="1280160" rtl="0" eaLnBrk="1" latinLnBrk="0" hangingPunct="1">
                        <a:lnSpc>
                          <a:spcPct val="100000"/>
                        </a:lnSpc>
                      </a:pPr>
                      <a:endParaRPr lang="fr-FR" sz="900" b="0" i="0" kern="1200" dirty="0">
                        <a:solidFill>
                          <a:srgbClr val="002060"/>
                        </a:solidFill>
                        <a:latin typeface="Wigrum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65314" marR="65314" marT="32657" marB="32657">
                    <a:lnL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rgbClr val="000000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rgbClr val="000000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rgbClr val="000000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rgbClr val="B12963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08h30 - 09h30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Sport adapté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rgbClr val="002060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Elise à l’Atelier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rgbClr val="000000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rgbClr val="000000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12963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10h00– 11h00 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12963"/>
                        </a:solidFill>
                        <a:effectLst/>
                        <a:uLnTx/>
                        <a:uFillTx/>
                        <a:latin typeface="Verona-Serial DB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Circuit training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Hélène à l’Atelier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00" cap="flat" cmpd="sng" algn="ctr">
                      <a:solidFill>
                        <a:srgbClr val="003E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tx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11H15 – 12h15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rgbClr val="002060"/>
                          </a:solidFill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Relaxation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Myriam au Cinéma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accent2"/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rgbClr val="B12963"/>
                          </a:solidFill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11h00 – 12h00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ona-Serial DB" pitchFamily="2" charset="0"/>
                          <a:ea typeface="+mn-ea"/>
                          <a:cs typeface="Times New Roman" panose="02020603050405020304" pitchFamily="18" charset="0"/>
                        </a:rPr>
                        <a:t>Sport en autonomie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A l’atelier 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Wigrum" panose="02000000000000000000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729085"/>
                  </a:ext>
                </a:extLst>
              </a:tr>
            </a:tbl>
          </a:graphicData>
        </a:graphic>
      </p:graphicFrame>
      <p:pic>
        <p:nvPicPr>
          <p:cNvPr id="47" name="Image 46">
            <a:extLst>
              <a:ext uri="{FF2B5EF4-FFF2-40B4-BE49-F238E27FC236}">
                <a16:creationId xmlns:a16="http://schemas.microsoft.com/office/drawing/2014/main" id="{51540A8B-5FCD-B9AB-AA17-1F90CCDDA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0823" y="3357589"/>
            <a:ext cx="902385" cy="508526"/>
          </a:xfrm>
          <a:prstGeom prst="rect">
            <a:avLst/>
          </a:prstGeom>
        </p:spPr>
      </p:pic>
      <p:pic>
        <p:nvPicPr>
          <p:cNvPr id="43" name="Image 42" descr="Une image contenant habits, Théâtre, personne, femme&#10;&#10;Le contenu généré par l’IA peut être incorrect." hidden="1">
            <a:extLst>
              <a:ext uri="{FF2B5EF4-FFF2-40B4-BE49-F238E27FC236}">
                <a16:creationId xmlns:a16="http://schemas.microsoft.com/office/drawing/2014/main" id="{0E29F49B-C94A-A349-32DC-52EA3CDF2C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60388" y="2359391"/>
            <a:ext cx="1525001" cy="1700211"/>
          </a:xfrm>
          <a:prstGeom prst="rect">
            <a:avLst/>
          </a:prstGeom>
        </p:spPr>
      </p:pic>
      <p:pic>
        <p:nvPicPr>
          <p:cNvPr id="21" name="Image 20" descr="Une image contenant Graphique, cercle, clipart, graphisme&#10;&#10;Le contenu généré par l’IA peut être incorrect." hidden="1">
            <a:extLst>
              <a:ext uri="{FF2B5EF4-FFF2-40B4-BE49-F238E27FC236}">
                <a16:creationId xmlns:a16="http://schemas.microsoft.com/office/drawing/2014/main" id="{AD026492-7341-7E09-8064-2DC61039A6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60388" y="4215789"/>
            <a:ext cx="1545673" cy="918497"/>
          </a:xfrm>
          <a:prstGeom prst="rect">
            <a:avLst/>
          </a:prstGeom>
        </p:spPr>
      </p:pic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755336" y="5997760"/>
          <a:ext cx="284321" cy="784940"/>
        </p:xfrm>
        <a:graphic>
          <a:graphicData uri="http://schemas.openxmlformats.org/drawingml/2006/table">
            <a:tbl>
              <a:tblPr/>
              <a:tblGrid>
                <a:gridCol w="284321">
                  <a:extLst>
                    <a:ext uri="{9D8B030D-6E8A-4147-A177-3AD203B41FA5}">
                      <a16:colId xmlns:a16="http://schemas.microsoft.com/office/drawing/2014/main" val="848409061"/>
                    </a:ext>
                  </a:extLst>
                </a:gridCol>
              </a:tblGrid>
              <a:tr h="784940">
                <a:tc>
                  <a:txBody>
                    <a:bodyPr/>
                    <a:lstStyle/>
                    <a:p>
                      <a:pPr algn="ctr" fontAlgn="auto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</a:t>
                      </a:r>
                      <a:r>
                        <a:rPr lang="fr-FR" sz="1100" b="0" i="0" u="none" strike="noStrike" dirty="0">
                          <a:solidFill>
                            <a:srgbClr val="003E5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Soir</a:t>
                      </a:r>
                      <a:r>
                        <a:rPr lang="fr-FR" sz="600" b="0" i="0" u="none" strike="noStrike" dirty="0">
                          <a:solidFill>
                            <a:srgbClr val="003E5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600" b="0" i="0" dirty="0">
                          <a:solidFill>
                            <a:srgbClr val="003E5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</a:t>
                      </a:r>
                      <a:endParaRPr lang="fr-FR" sz="13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20116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755335" y="2507111"/>
          <a:ext cx="284321" cy="3272209"/>
        </p:xfrm>
        <a:graphic>
          <a:graphicData uri="http://schemas.openxmlformats.org/drawingml/2006/table">
            <a:tbl>
              <a:tblPr/>
              <a:tblGrid>
                <a:gridCol w="284321">
                  <a:extLst>
                    <a:ext uri="{9D8B030D-6E8A-4147-A177-3AD203B41FA5}">
                      <a16:colId xmlns:a16="http://schemas.microsoft.com/office/drawing/2014/main" val="720330873"/>
                    </a:ext>
                  </a:extLst>
                </a:gridCol>
              </a:tblGrid>
              <a:tr h="3272209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100" b="0" i="0" u="none" strike="noStrike" dirty="0">
                          <a:solidFill>
                            <a:srgbClr val="003E5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Après-midi</a:t>
                      </a:r>
                      <a:endParaRPr lang="fr-FR" sz="13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232377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36370" y="328408"/>
          <a:ext cx="286910" cy="1934019"/>
        </p:xfrm>
        <a:graphic>
          <a:graphicData uri="http://schemas.openxmlformats.org/drawingml/2006/table">
            <a:tbl>
              <a:tblPr/>
              <a:tblGrid>
                <a:gridCol w="286910">
                  <a:extLst>
                    <a:ext uri="{9D8B030D-6E8A-4147-A177-3AD203B41FA5}">
                      <a16:colId xmlns:a16="http://schemas.microsoft.com/office/drawing/2014/main" val="848409061"/>
                    </a:ext>
                  </a:extLst>
                </a:gridCol>
              </a:tblGrid>
              <a:tr h="1934019">
                <a:tc>
                  <a:txBody>
                    <a:bodyPr/>
                    <a:lstStyle/>
                    <a:p>
                      <a:pPr algn="ctr" fontAlgn="auto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</a:t>
                      </a:r>
                      <a:r>
                        <a:rPr lang="fr-FR" sz="1100" b="0" i="0" u="none" strike="noStrike" dirty="0">
                          <a:solidFill>
                            <a:srgbClr val="003E5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r>
                        <a:rPr lang="fr-FR" sz="600" b="0" i="0" u="none" strike="noStrike" dirty="0">
                          <a:solidFill>
                            <a:srgbClr val="003E5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600" b="0" i="0" dirty="0">
                          <a:solidFill>
                            <a:srgbClr val="003E5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</a:t>
                      </a:r>
                      <a:endParaRPr lang="fr-FR" sz="13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20116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43864"/>
              </p:ext>
            </p:extLst>
          </p:nvPr>
        </p:nvGraphicFramePr>
        <p:xfrm>
          <a:off x="1074072" y="54856"/>
          <a:ext cx="11046200" cy="291373"/>
        </p:xfrm>
        <a:graphic>
          <a:graphicData uri="http://schemas.openxmlformats.org/drawingml/2006/table">
            <a:tbl>
              <a:tblPr/>
              <a:tblGrid>
                <a:gridCol w="1578029">
                  <a:extLst>
                    <a:ext uri="{9D8B030D-6E8A-4147-A177-3AD203B41FA5}">
                      <a16:colId xmlns:a16="http://schemas.microsoft.com/office/drawing/2014/main" val="926212080"/>
                    </a:ext>
                  </a:extLst>
                </a:gridCol>
                <a:gridCol w="1578029">
                  <a:extLst>
                    <a:ext uri="{9D8B030D-6E8A-4147-A177-3AD203B41FA5}">
                      <a16:colId xmlns:a16="http://schemas.microsoft.com/office/drawing/2014/main" val="2865835970"/>
                    </a:ext>
                  </a:extLst>
                </a:gridCol>
                <a:gridCol w="1578029">
                  <a:extLst>
                    <a:ext uri="{9D8B030D-6E8A-4147-A177-3AD203B41FA5}">
                      <a16:colId xmlns:a16="http://schemas.microsoft.com/office/drawing/2014/main" val="1599676831"/>
                    </a:ext>
                  </a:extLst>
                </a:gridCol>
                <a:gridCol w="1578029">
                  <a:extLst>
                    <a:ext uri="{9D8B030D-6E8A-4147-A177-3AD203B41FA5}">
                      <a16:colId xmlns:a16="http://schemas.microsoft.com/office/drawing/2014/main" val="1429210752"/>
                    </a:ext>
                  </a:extLst>
                </a:gridCol>
                <a:gridCol w="1578029">
                  <a:extLst>
                    <a:ext uri="{9D8B030D-6E8A-4147-A177-3AD203B41FA5}">
                      <a16:colId xmlns:a16="http://schemas.microsoft.com/office/drawing/2014/main" val="1703225502"/>
                    </a:ext>
                  </a:extLst>
                </a:gridCol>
                <a:gridCol w="1598419">
                  <a:extLst>
                    <a:ext uri="{9D8B030D-6E8A-4147-A177-3AD203B41FA5}">
                      <a16:colId xmlns:a16="http://schemas.microsoft.com/office/drawing/2014/main" val="962096600"/>
                    </a:ext>
                  </a:extLst>
                </a:gridCol>
                <a:gridCol w="1557636">
                  <a:extLst>
                    <a:ext uri="{9D8B030D-6E8A-4147-A177-3AD203B41FA5}">
                      <a16:colId xmlns:a16="http://schemas.microsoft.com/office/drawing/2014/main" val="2274396917"/>
                    </a:ext>
                  </a:extLst>
                </a:gridCol>
              </a:tblGrid>
              <a:tr h="29137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200000"/>
                        </a:lnSpc>
                      </a:pPr>
                      <a:r>
                        <a:rPr lang="en-US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 LUNDI 6 JUILLET 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200000"/>
                        </a:lnSpc>
                      </a:pPr>
                      <a:r>
                        <a:rPr lang="en-US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MARDI 7 JUILLET</a:t>
                      </a:r>
                    </a:p>
                  </a:txBody>
                  <a:tcPr marL="65314" marR="65314" marT="32657" marB="32657" anchor="ctr">
                    <a:lnL w="169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200000"/>
                        </a:lnSpc>
                      </a:pPr>
                      <a:r>
                        <a:rPr lang="en-US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MERCREDI  8 JUILLET</a:t>
                      </a:r>
                    </a:p>
                  </a:txBody>
                  <a:tcPr marL="65314" marR="65314" marT="32657" marB="32657" anchor="ctr">
                    <a:lnL w="169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200000"/>
                        </a:lnSpc>
                      </a:pPr>
                      <a:r>
                        <a:rPr lang="en-US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JEUDI 9 JUILLET</a:t>
                      </a:r>
                    </a:p>
                  </a:txBody>
                  <a:tcPr marL="65314" marR="65314" marT="32657" marB="32657" anchor="ctr">
                    <a:lnL w="169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200000"/>
                        </a:lnSpc>
                      </a:pPr>
                      <a:r>
                        <a:rPr lang="en-US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VENDREDI  10 JUILLET</a:t>
                      </a:r>
                    </a:p>
                  </a:txBody>
                  <a:tcPr marL="65314" marR="65314" marT="32657" marB="32657" anchor="ctr">
                    <a:lnL w="169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200000"/>
                        </a:lnSpc>
                      </a:pPr>
                      <a:r>
                        <a:rPr lang="en-US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SAMEDI​ 11 JUILLET  </a:t>
                      </a:r>
                    </a:p>
                  </a:txBody>
                  <a:tcPr marL="65314" marR="65314" marT="32657" marB="32657" anchor="ctr">
                    <a:lnL w="169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200000"/>
                        </a:lnSpc>
                      </a:pPr>
                      <a:r>
                        <a:rPr lang="en-US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Wigrum" panose="02000000000000000000" pitchFamily="50" charset="0"/>
                          <a:ea typeface="+mn-ea"/>
                          <a:cs typeface="Times New Roman" panose="02020603050405020304" pitchFamily="18" charset="0"/>
                        </a:rPr>
                        <a:t>DIMANCHE​ 12 JUILLET</a:t>
                      </a:r>
                    </a:p>
                  </a:txBody>
                  <a:tcPr marL="65314" marR="65314" marT="32657" marB="32657" anchor="ctr">
                    <a:lnL w="169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639399"/>
                  </a:ext>
                </a:extLst>
              </a:tr>
            </a:tbl>
          </a:graphicData>
        </a:graphic>
      </p:graphicFrame>
      <p:sp>
        <p:nvSpPr>
          <p:cNvPr id="13" name="Rectangle 6"/>
          <p:cNvSpPr txBox="1"/>
          <p:nvPr/>
        </p:nvSpPr>
        <p:spPr>
          <a:xfrm rot="16200000">
            <a:off x="-1811553" y="3609079"/>
            <a:ext cx="4365072" cy="417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656" tIns="32657" rIns="32656" bIns="32657" anchor="t">
            <a:spAutoFit/>
          </a:bodyPr>
          <a:lstStyle>
            <a:lvl1pPr algn="ctr">
              <a:defRPr sz="3600">
                <a:solidFill>
                  <a:srgbClr val="003C57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</a:lstStyle>
          <a:p>
            <a:pPr marL="0" marR="0" lvl="0" indent="0" algn="ctr" defTabSz="326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86" b="0" i="0" u="none" strike="noStrike" kern="1200" cap="none" spc="0" normalizeH="0" baseline="0" noProof="0" dirty="0">
                <a:ln>
                  <a:noFill/>
                </a:ln>
                <a:solidFill>
                  <a:srgbClr val="003C57"/>
                </a:solidFill>
                <a:effectLst/>
                <a:uLnTx/>
                <a:uFillTx/>
                <a:latin typeface="Verona-Serial DB" pitchFamily="2" charset="0"/>
                <a:cs typeface="Times New Roman" panose="02020603050405020304" pitchFamily="18" charset="0"/>
                <a:sym typeface="Libre Baskerville"/>
              </a:rPr>
              <a:t>Le </a:t>
            </a:r>
            <a:r>
              <a:rPr kumimoji="0" lang="fr-FR" sz="2286" b="0" i="0" u="none" strike="noStrike" kern="1200" cap="none" spc="0" normalizeH="0" baseline="0" noProof="0" dirty="0">
                <a:ln>
                  <a:noFill/>
                </a:ln>
                <a:solidFill>
                  <a:srgbClr val="023D5B"/>
                </a:solidFill>
                <a:effectLst/>
                <a:uLnTx/>
                <a:uFillTx/>
                <a:latin typeface="Verona-Serial DB" pitchFamily="2" charset="0"/>
                <a:cs typeface="Times New Roman" panose="02020603050405020304" pitchFamily="18" charset="0"/>
                <a:sym typeface="Libre Baskerville"/>
              </a:rPr>
              <a:t>programme</a:t>
            </a:r>
            <a:r>
              <a:rPr kumimoji="0" lang="fr-FR" sz="2286" b="0" i="0" u="none" strike="noStrike" kern="1200" cap="none" spc="0" normalizeH="0" baseline="0" noProof="0" dirty="0">
                <a:ln>
                  <a:noFill/>
                </a:ln>
                <a:solidFill>
                  <a:srgbClr val="003C57"/>
                </a:solidFill>
                <a:effectLst/>
                <a:uLnTx/>
                <a:uFillTx/>
                <a:latin typeface="Verona-Serial DB" pitchFamily="2" charset="0"/>
                <a:cs typeface="Times New Roman" panose="02020603050405020304" pitchFamily="18" charset="0"/>
                <a:sym typeface="Libre Baskerville"/>
              </a:rPr>
              <a:t> de la Casa</a:t>
            </a:r>
          </a:p>
        </p:txBody>
      </p:sp>
      <p:pic>
        <p:nvPicPr>
          <p:cNvPr id="23" name="Graphique 22" descr="Bras musclé">
            <a:extLst>
              <a:ext uri="{FF2B5EF4-FFF2-40B4-BE49-F238E27FC236}">
                <a16:creationId xmlns:a16="http://schemas.microsoft.com/office/drawing/2014/main" id="{7E6EB908-3C4F-46BA-8627-8F5B4353DC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3038" y="338851"/>
            <a:ext cx="218113" cy="218113"/>
          </a:xfrm>
          <a:prstGeom prst="rect">
            <a:avLst/>
          </a:prstGeom>
        </p:spPr>
      </p:pic>
      <p:pic>
        <p:nvPicPr>
          <p:cNvPr id="25" name="Graphique 24" descr="Bras musclé">
            <a:extLst>
              <a:ext uri="{FF2B5EF4-FFF2-40B4-BE49-F238E27FC236}">
                <a16:creationId xmlns:a16="http://schemas.microsoft.com/office/drawing/2014/main" id="{9B9949B3-FF34-4C76-8238-B9D08A60F2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0883" y="755589"/>
            <a:ext cx="218113" cy="218113"/>
          </a:xfrm>
          <a:prstGeom prst="rect">
            <a:avLst/>
          </a:prstGeom>
        </p:spPr>
      </p:pic>
      <p:pic>
        <p:nvPicPr>
          <p:cNvPr id="26" name="Graphique 25" descr="Bras musclé">
            <a:extLst>
              <a:ext uri="{FF2B5EF4-FFF2-40B4-BE49-F238E27FC236}">
                <a16:creationId xmlns:a16="http://schemas.microsoft.com/office/drawing/2014/main" id="{0CE701B7-59E8-4D78-A1C9-5C9B9E976E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3038" y="1150502"/>
            <a:ext cx="218113" cy="2181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FB9499B-D96E-4948-9903-22D451F730BC}"/>
              </a:ext>
            </a:extLst>
          </p:cNvPr>
          <p:cNvSpPr txBox="1"/>
          <p:nvPr/>
        </p:nvSpPr>
        <p:spPr>
          <a:xfrm>
            <a:off x="135378" y="117929"/>
            <a:ext cx="593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Wigrum" panose="02000000000000000000" pitchFamily="50" charset="0"/>
                <a:ea typeface="+mn-ea"/>
                <a:cs typeface="+mn-cs"/>
              </a:rPr>
              <a:t>Facile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6B0D2BE-83D0-4FB4-8F7B-B9DADA3BA6C1}"/>
              </a:ext>
            </a:extLst>
          </p:cNvPr>
          <p:cNvSpPr txBox="1"/>
          <p:nvPr/>
        </p:nvSpPr>
        <p:spPr>
          <a:xfrm>
            <a:off x="112384" y="534346"/>
            <a:ext cx="635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Wigrum" panose="02000000000000000000" pitchFamily="50" charset="0"/>
                <a:ea typeface="+mn-ea"/>
                <a:cs typeface="+mn-cs"/>
              </a:rPr>
              <a:t>Moyen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B8D52D1-0264-4C0B-86F8-E5C2B4F21E13}"/>
              </a:ext>
            </a:extLst>
          </p:cNvPr>
          <p:cNvSpPr txBox="1"/>
          <p:nvPr/>
        </p:nvSpPr>
        <p:spPr>
          <a:xfrm>
            <a:off x="86736" y="972756"/>
            <a:ext cx="686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igrum" panose="02000000000000000000" pitchFamily="50" charset="0"/>
                <a:ea typeface="+mn-ea"/>
                <a:cs typeface="+mn-cs"/>
              </a:rPr>
              <a:t>Avancé</a:t>
            </a:r>
          </a:p>
        </p:txBody>
      </p:sp>
      <p:pic>
        <p:nvPicPr>
          <p:cNvPr id="22" name="Graphique 21" descr="Bras musclé">
            <a:extLst>
              <a:ext uri="{FF2B5EF4-FFF2-40B4-BE49-F238E27FC236}">
                <a16:creationId xmlns:a16="http://schemas.microsoft.com/office/drawing/2014/main" id="{397EF8FF-C353-4731-3B01-EBBD995A90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7561" y="629108"/>
            <a:ext cx="218113" cy="21811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432DB7A-9FCA-9669-D284-5701761F45A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33079" y="519707"/>
            <a:ext cx="219475" cy="21947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E1E67502-4CD9-46CE-630C-BA69EF7FEF1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71932" y="4119694"/>
            <a:ext cx="219475" cy="21947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585D0AA-9C22-0264-1628-E43539E67F8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59871" y="3165546"/>
            <a:ext cx="219475" cy="21947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2E4FB12-6890-67AA-B318-86D07D31FA3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14376" y="920840"/>
            <a:ext cx="219475" cy="25094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4921A5D-840F-9699-86D9-D55EB4C2E25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74142" y="2062464"/>
            <a:ext cx="219475" cy="21947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AAE2CEE-C5FC-C50C-ABAA-E351F4CABD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09801" y="1355010"/>
            <a:ext cx="219475" cy="265164"/>
          </a:xfrm>
          <a:prstGeom prst="rect">
            <a:avLst/>
          </a:prstGeom>
        </p:spPr>
      </p:pic>
      <p:pic>
        <p:nvPicPr>
          <p:cNvPr id="19" name="Graphique 18" descr="Bras musclé">
            <a:extLst>
              <a:ext uri="{FF2B5EF4-FFF2-40B4-BE49-F238E27FC236}">
                <a16:creationId xmlns:a16="http://schemas.microsoft.com/office/drawing/2014/main" id="{6C94226F-5053-8CB0-0F4C-AE41E5FAFF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69205" y="3191860"/>
            <a:ext cx="218113" cy="218113"/>
          </a:xfrm>
          <a:prstGeom prst="rect">
            <a:avLst/>
          </a:prstGeom>
        </p:spPr>
      </p:pic>
      <p:pic>
        <p:nvPicPr>
          <p:cNvPr id="39" name="Graphique 38" descr="Bras musclé">
            <a:extLst>
              <a:ext uri="{FF2B5EF4-FFF2-40B4-BE49-F238E27FC236}">
                <a16:creationId xmlns:a16="http://schemas.microsoft.com/office/drawing/2014/main" id="{1C701C16-51F9-2D5F-6AB0-AFB4D3F146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57036" y="373338"/>
            <a:ext cx="218113" cy="218113"/>
          </a:xfrm>
          <a:prstGeom prst="rect">
            <a:avLst/>
          </a:prstGeom>
        </p:spPr>
      </p:pic>
      <p:pic>
        <p:nvPicPr>
          <p:cNvPr id="42" name="Graphique 41" descr="Bras musclé">
            <a:extLst>
              <a:ext uri="{FF2B5EF4-FFF2-40B4-BE49-F238E27FC236}">
                <a16:creationId xmlns:a16="http://schemas.microsoft.com/office/drawing/2014/main" id="{46CCD606-860C-AC63-3329-B5B729236F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47223" y="3011512"/>
            <a:ext cx="218113" cy="21811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3FA1DDED-7350-0B0E-6723-F7912AB525C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01666" y="738164"/>
            <a:ext cx="219475" cy="203775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E985EE9A-ACF2-228F-0465-DEC087E434C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10219" y="659482"/>
            <a:ext cx="219475" cy="219475"/>
          </a:xfrm>
          <a:prstGeom prst="rect">
            <a:avLst/>
          </a:prstGeom>
        </p:spPr>
      </p:pic>
      <p:pic>
        <p:nvPicPr>
          <p:cNvPr id="31" name="Graphique 30" descr="Bras musclé">
            <a:extLst>
              <a:ext uri="{FF2B5EF4-FFF2-40B4-BE49-F238E27FC236}">
                <a16:creationId xmlns:a16="http://schemas.microsoft.com/office/drawing/2014/main" id="{3C15B503-E83B-D2EF-E011-3831EDC107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51773" y="364237"/>
            <a:ext cx="218113" cy="2181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FD260D8-F9BF-7166-7A80-F77610DF198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08834" y="1227461"/>
            <a:ext cx="219475" cy="219475"/>
          </a:xfrm>
          <a:prstGeom prst="rect">
            <a:avLst/>
          </a:prstGeom>
        </p:spPr>
      </p:pic>
      <p:pic>
        <p:nvPicPr>
          <p:cNvPr id="2" name="Graphique 1" descr="Bras musclé">
            <a:extLst>
              <a:ext uri="{FF2B5EF4-FFF2-40B4-BE49-F238E27FC236}">
                <a16:creationId xmlns:a16="http://schemas.microsoft.com/office/drawing/2014/main" id="{85011F75-215D-FCB5-288B-531AE42113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586949" y="4915431"/>
            <a:ext cx="218113" cy="218113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EB60EFB4-4DB6-70CC-A253-5D3F28EDC50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99119">
            <a:off x="10574467" y="6435858"/>
            <a:ext cx="357910" cy="309015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96D850A0-A089-4488-DED2-E90BE53982A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99119">
            <a:off x="5843693" y="6365730"/>
            <a:ext cx="360781" cy="311494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5710A2F7-0C39-9543-F517-EE66CD02E2B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99119">
            <a:off x="2669009" y="6390694"/>
            <a:ext cx="357910" cy="309015"/>
          </a:xfrm>
          <a:prstGeom prst="rect">
            <a:avLst/>
          </a:prstGeom>
        </p:spPr>
      </p:pic>
      <p:pic>
        <p:nvPicPr>
          <p:cNvPr id="59" name="Graphique 58" descr="Bras musclé">
            <a:extLst>
              <a:ext uri="{FF2B5EF4-FFF2-40B4-BE49-F238E27FC236}">
                <a16:creationId xmlns:a16="http://schemas.microsoft.com/office/drawing/2014/main" id="{23276A38-2F0E-9A15-6B8F-83BECBBF6D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39282" y="1015673"/>
            <a:ext cx="218113" cy="2181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7C75AD-F407-7102-791B-D531182E9EC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49110" y="5639349"/>
            <a:ext cx="1581887" cy="11696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F4532FD-D470-1722-30E5-09F11D90E90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3651" y="4144644"/>
            <a:ext cx="219475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338</Words>
  <Application>Microsoft Office PowerPoint</Application>
  <PresentationFormat>Grand écran</PresentationFormat>
  <Paragraphs>192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Times New Roman</vt:lpstr>
      <vt:lpstr>Verona-Serial DB</vt:lpstr>
      <vt:lpstr>Wigrum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Accueil Nice</dc:creator>
  <cp:lastModifiedBy>Accueil Nice</cp:lastModifiedBy>
  <cp:revision>2</cp:revision>
  <cp:lastPrinted>2026-07-04T08:34:03Z</cp:lastPrinted>
  <dcterms:created xsi:type="dcterms:W3CDTF">2026-07-02T09:55:40Z</dcterms:created>
  <dcterms:modified xsi:type="dcterms:W3CDTF">2026-07-07T11:45:13Z</dcterms:modified>
</cp:coreProperties>
</file>